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945" r:id="rId1"/>
  </p:sldMasterIdLst>
  <p:sldIdLst>
    <p:sldId id="256" r:id="rId2"/>
    <p:sldId id="259" r:id="rId3"/>
    <p:sldId id="261" r:id="rId4"/>
    <p:sldId id="257" r:id="rId5"/>
    <p:sldId id="262" r:id="rId6"/>
    <p:sldId id="258" r:id="rId7"/>
    <p:sldId id="260" r:id="rId8"/>
    <p:sldId id="263" r:id="rId9"/>
  </p:sldIdLst>
  <p:sldSz cx="12192000" cy="6858000"/>
  <p:notesSz cx="6858000" cy="9144000"/>
  <p:embeddedFontLst>
    <p:embeddedFont>
      <p:font typeface="Tw Cen MT" panose="020B0602020104020603" pitchFamily="34" charset="0"/>
      <p:regular r:id="rId10"/>
      <p:bold r:id="rId11"/>
      <p:italic r:id="rId12"/>
      <p:boldItalic r:id="rId13"/>
    </p:embeddedFont>
    <p:embeddedFont>
      <p:font typeface="Romashulka" panose="02000000000000000000" pitchFamily="2" charset="0"/>
      <p:regular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0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54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116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1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4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3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8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13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9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1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9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4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64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6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6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314" y="5883275"/>
            <a:ext cx="609600" cy="8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5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0646" y="1616103"/>
            <a:ext cx="8689976" cy="2509213"/>
          </a:xfrm>
          <a:effectLst>
            <a:outerShdw blurRad="50800" dist="38100" dir="10800000" sx="99000" sy="99000" algn="r" rotWithShape="0">
              <a:prstClr val="black">
                <a:alpha val="40000"/>
              </a:prstClr>
            </a:outerShdw>
            <a:reflection blurRad="6350" stA="89000" endPos="85000" dist="25400" dir="5400000" sy="-100000" algn="bl" rotWithShape="0"/>
          </a:effectLst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bg-BG" sz="5400" cap="small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Строеж и значение на думата</a:t>
            </a:r>
            <a:br>
              <a:rPr lang="bg-BG" sz="5400" cap="small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bg-BG" sz="5400" cap="small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bg-BG" sz="5400" cap="small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bg-BG" sz="3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(обобщение)</a:t>
            </a:r>
            <a:endParaRPr lang="bg-BG" sz="3600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131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6" presetClass="emph" presetSubtype="0" repeatCount="indefinite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8344" y="1961100"/>
            <a:ext cx="8720138" cy="3035300"/>
          </a:xfrm>
          <a:noFill/>
          <a:effectLst>
            <a:innerShdw blurRad="228600" dist="241300">
              <a:schemeClr val="bg1">
                <a:alpha val="50000"/>
              </a:schemeClr>
            </a:innerShdw>
          </a:effectLst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Речниково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граматично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значение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думата</a:t>
            </a:r>
            <a:endParaRPr lang="bg-BG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910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538051"/>
            <a:ext cx="10351752" cy="646331"/>
          </a:xfrm>
        </p:spPr>
        <p:txBody>
          <a:bodyPr anchor="ctr" anchorCtr="0">
            <a:spAutoFit/>
          </a:bodyPr>
          <a:lstStyle/>
          <a:p>
            <a:r>
              <a:rPr lang="bg-BG" b="1" cap="small" dirty="0" smtClean="0">
                <a:latin typeface="Cambria" panose="02040503050406030204" pitchFamily="18" charset="0"/>
                <a:ea typeface="Cambria" panose="02040503050406030204" pitchFamily="18" charset="0"/>
              </a:rPr>
              <a:t>Речниково = Лексикално значение</a:t>
            </a:r>
            <a:endParaRPr lang="bg-BG" b="1" cap="smal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bg1">
              <a:alpha val="66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bg-BG" sz="2400" b="1" cap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Представя </a:t>
            </a:r>
            <a:r>
              <a:rPr lang="bg-BG" sz="2400" b="1" i="1" u="sng" cap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смисловата</a:t>
            </a:r>
            <a:r>
              <a:rPr lang="bg-BG" sz="2400" b="1" cap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страна на думата.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400" b="1" cap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Дадено е в </a:t>
            </a:r>
            <a:r>
              <a:rPr lang="bg-BG" sz="2400" b="1" i="1" u="sng" cap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тълковните речници</a:t>
            </a:r>
            <a:r>
              <a:rPr lang="bg-BG" sz="2400" b="1" cap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bg-BG" sz="2400" b="1" cap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6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294962"/>
              </p:ext>
            </p:extLst>
          </p:nvPr>
        </p:nvGraphicFramePr>
        <p:xfrm>
          <a:off x="498627" y="699917"/>
          <a:ext cx="11216253" cy="5317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526065475"/>
                    </a:ext>
                  </a:extLst>
                </a:gridCol>
                <a:gridCol w="1971104">
                  <a:extLst>
                    <a:ext uri="{9D8B030D-6E8A-4147-A177-3AD203B41FA5}">
                      <a16:colId xmlns:a16="http://schemas.microsoft.com/office/drawing/2014/main" val="3946808006"/>
                    </a:ext>
                  </a:extLst>
                </a:gridCol>
                <a:gridCol w="2548744">
                  <a:extLst>
                    <a:ext uri="{9D8B030D-6E8A-4147-A177-3AD203B41FA5}">
                      <a16:colId xmlns:a16="http://schemas.microsoft.com/office/drawing/2014/main" val="3719318826"/>
                    </a:ext>
                  </a:extLst>
                </a:gridCol>
                <a:gridCol w="1764405">
                  <a:extLst>
                    <a:ext uri="{9D8B030D-6E8A-4147-A177-3AD203B41FA5}">
                      <a16:colId xmlns:a16="http://schemas.microsoft.com/office/drawing/2014/main" val="594584437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3715575429"/>
                    </a:ext>
                  </a:extLst>
                </a:gridCol>
              </a:tblGrid>
              <a:tr h="1429943">
                <a:tc>
                  <a:txBody>
                    <a:bodyPr/>
                    <a:lstStyle/>
                    <a:p>
                      <a:r>
                        <a:rPr lang="bg-BG" sz="2800" cap="small" baseline="0" dirty="0" smtClean="0"/>
                        <a:t>Думи</a:t>
                      </a:r>
                      <a:endParaRPr lang="bg-BG" sz="28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g-BG" sz="2800" cap="small" baseline="0" dirty="0" smtClean="0"/>
                        <a:t>Пишат се</a:t>
                      </a:r>
                      <a:endParaRPr lang="bg-BG" sz="28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g-BG" sz="2800" cap="small" baseline="0" dirty="0" smtClean="0"/>
                        <a:t>Изговарят се</a:t>
                      </a:r>
                      <a:endParaRPr lang="bg-BG" sz="28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g-BG" sz="2800" cap="small" baseline="0" dirty="0" smtClean="0"/>
                        <a:t>Значение</a:t>
                      </a:r>
                      <a:endParaRPr lang="bg-BG" sz="28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g-BG" sz="2800" cap="small" baseline="0" dirty="0" smtClean="0"/>
                        <a:t>Пример</a:t>
                      </a:r>
                      <a:endParaRPr lang="bg-BG" sz="28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326004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bg-BG" sz="2400" dirty="0" smtClean="0"/>
                        <a:t>Синоними</a:t>
                      </a:r>
                      <a:endParaRPr lang="bg-BG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881237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bg-BG" sz="2400" dirty="0" smtClean="0"/>
                        <a:t>Антоними</a:t>
                      </a:r>
                      <a:endParaRPr lang="bg-BG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353687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bg-BG" sz="2400" dirty="0" err="1" smtClean="0"/>
                        <a:t>Пароними</a:t>
                      </a:r>
                      <a:endParaRPr lang="bg-BG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19330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bg-BG" sz="2400" dirty="0" smtClean="0"/>
                        <a:t>Омоними</a:t>
                      </a:r>
                      <a:endParaRPr lang="bg-BG" sz="2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884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bg-BG" sz="2400" dirty="0" smtClean="0"/>
                        <a:t>Омографи</a:t>
                      </a:r>
                      <a:endParaRPr lang="bg-BG" sz="2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610917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bg-BG" sz="2400" dirty="0" err="1" smtClean="0"/>
                        <a:t>Омофони</a:t>
                      </a:r>
                      <a:endParaRPr lang="bg-BG" sz="2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3571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88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538051"/>
            <a:ext cx="10351752" cy="646331"/>
          </a:xfrm>
        </p:spPr>
        <p:txBody>
          <a:bodyPr anchor="ctr" anchorCtr="0">
            <a:spAutoFit/>
          </a:bodyPr>
          <a:lstStyle/>
          <a:p>
            <a:r>
              <a:rPr lang="bg-BG" b="1" cap="small" dirty="0" smtClean="0">
                <a:latin typeface="Cambria" panose="02040503050406030204" pitchFamily="18" charset="0"/>
                <a:ea typeface="Cambria" panose="02040503050406030204" pitchFamily="18" charset="0"/>
              </a:rPr>
              <a:t>Граматично значение</a:t>
            </a:r>
            <a:endParaRPr lang="bg-BG" b="1" cap="smal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bg1">
              <a:alpha val="4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anchor="ctr" anchorCtr="0">
            <a:normAutofit/>
          </a:bodyPr>
          <a:lstStyle/>
          <a:p>
            <a:r>
              <a:rPr lang="bg-BG" sz="2800" b="1" cap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Представя </a:t>
            </a:r>
            <a:r>
              <a:rPr lang="bg-BG" sz="2800" b="1" i="1" u="sng" cap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граматичните признаци</a:t>
            </a:r>
            <a:r>
              <a:rPr lang="bg-BG" sz="2800" b="1" cap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на думата </a:t>
            </a:r>
            <a:br>
              <a:rPr lang="bg-BG" sz="2800" b="1" cap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bg-BG" sz="2800" b="1" cap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(кои са граматичните категории).</a:t>
            </a:r>
            <a:endParaRPr lang="bg-BG" sz="2800" b="1" cap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44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63711" y="2329853"/>
            <a:ext cx="7729728" cy="1188720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cap="small" spc="34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Граматични</a:t>
            </a:r>
            <a:r>
              <a:rPr lang="ru-RU" sz="4800" b="1" cap="small" spc="3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категории</a:t>
            </a:r>
            <a:endParaRPr lang="bg-BG" sz="4800" b="1" cap="small" spc="34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92311" y="4051973"/>
            <a:ext cx="7729728" cy="1188720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 при </a:t>
            </a:r>
            <a:r>
              <a:rPr lang="ru-RU" sz="3200" b="1" cap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изменяемите</a:t>
            </a:r>
            <a:r>
              <a:rPr lang="ru-RU" sz="32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части</a:t>
            </a:r>
            <a:br>
              <a:rPr lang="ru-RU" sz="32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200" b="1" cap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речта</a:t>
            </a:r>
            <a:endParaRPr lang="bg-BG" sz="3200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825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721188"/>
              </p:ext>
            </p:extLst>
          </p:nvPr>
        </p:nvGraphicFramePr>
        <p:xfrm>
          <a:off x="227095" y="468099"/>
          <a:ext cx="11634349" cy="58487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16403">
                  <a:extLst>
                    <a:ext uri="{9D8B030D-6E8A-4147-A177-3AD203B41FA5}">
                      <a16:colId xmlns:a16="http://schemas.microsoft.com/office/drawing/2014/main" val="220908729"/>
                    </a:ext>
                  </a:extLst>
                </a:gridCol>
                <a:gridCol w="1163452">
                  <a:extLst>
                    <a:ext uri="{9D8B030D-6E8A-4147-A177-3AD203B41FA5}">
                      <a16:colId xmlns:a16="http://schemas.microsoft.com/office/drawing/2014/main" val="1658939502"/>
                    </a:ext>
                  </a:extLst>
                </a:gridCol>
                <a:gridCol w="1163452">
                  <a:extLst>
                    <a:ext uri="{9D8B030D-6E8A-4147-A177-3AD203B41FA5}">
                      <a16:colId xmlns:a16="http://schemas.microsoft.com/office/drawing/2014/main" val="394307369"/>
                    </a:ext>
                  </a:extLst>
                </a:gridCol>
                <a:gridCol w="1163452">
                  <a:extLst>
                    <a:ext uri="{9D8B030D-6E8A-4147-A177-3AD203B41FA5}">
                      <a16:colId xmlns:a16="http://schemas.microsoft.com/office/drawing/2014/main" val="2772861367"/>
                    </a:ext>
                  </a:extLst>
                </a:gridCol>
                <a:gridCol w="1673782">
                  <a:extLst>
                    <a:ext uri="{9D8B030D-6E8A-4147-A177-3AD203B41FA5}">
                      <a16:colId xmlns:a16="http://schemas.microsoft.com/office/drawing/2014/main" val="3549143705"/>
                    </a:ext>
                  </a:extLst>
                </a:gridCol>
                <a:gridCol w="1163452">
                  <a:extLst>
                    <a:ext uri="{9D8B030D-6E8A-4147-A177-3AD203B41FA5}">
                      <a16:colId xmlns:a16="http://schemas.microsoft.com/office/drawing/2014/main" val="3733726421"/>
                    </a:ext>
                  </a:extLst>
                </a:gridCol>
                <a:gridCol w="1163452">
                  <a:extLst>
                    <a:ext uri="{9D8B030D-6E8A-4147-A177-3AD203B41FA5}">
                      <a16:colId xmlns:a16="http://schemas.microsoft.com/office/drawing/2014/main" val="429324638"/>
                    </a:ext>
                  </a:extLst>
                </a:gridCol>
                <a:gridCol w="1163452">
                  <a:extLst>
                    <a:ext uri="{9D8B030D-6E8A-4147-A177-3AD203B41FA5}">
                      <a16:colId xmlns:a16="http://schemas.microsoft.com/office/drawing/2014/main" val="2545106087"/>
                    </a:ext>
                  </a:extLst>
                </a:gridCol>
                <a:gridCol w="1163452">
                  <a:extLst>
                    <a:ext uri="{9D8B030D-6E8A-4147-A177-3AD203B41FA5}">
                      <a16:colId xmlns:a16="http://schemas.microsoft.com/office/drawing/2014/main" val="2484696828"/>
                    </a:ext>
                  </a:extLst>
                </a:gridCol>
              </a:tblGrid>
              <a:tr h="731097"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Клас думи</a:t>
                      </a:r>
                      <a:endParaRPr lang="bg-BG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Пример</a:t>
                      </a:r>
                      <a:endParaRPr lang="bg-BG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Род</a:t>
                      </a:r>
                      <a:endParaRPr lang="bg-BG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Число</a:t>
                      </a:r>
                      <a:endParaRPr lang="bg-BG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Време</a:t>
                      </a:r>
                      <a:endParaRPr lang="bg-BG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Падеж</a:t>
                      </a:r>
                      <a:endParaRPr lang="bg-BG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Лице</a:t>
                      </a:r>
                      <a:endParaRPr lang="bg-BG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bg-BG" sz="2000" dirty="0" err="1" smtClean="0"/>
                        <a:t>Члену-ване</a:t>
                      </a:r>
                      <a:endParaRPr lang="bg-BG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bg-BG" sz="2000" dirty="0" err="1" smtClean="0"/>
                        <a:t>Степе-нуване</a:t>
                      </a:r>
                      <a:endParaRPr lang="bg-BG" sz="20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961516526"/>
                  </a:ext>
                </a:extLst>
              </a:tr>
              <a:tr h="731097">
                <a:tc>
                  <a:txBody>
                    <a:bodyPr/>
                    <a:lstStyle/>
                    <a:p>
                      <a:r>
                        <a:rPr lang="bg-BG" dirty="0" smtClean="0"/>
                        <a:t>Глагол</a:t>
                      </a:r>
                      <a:endParaRPr lang="bg-B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768944"/>
                  </a:ext>
                </a:extLst>
              </a:tr>
              <a:tr h="731097">
                <a:tc>
                  <a:txBody>
                    <a:bodyPr/>
                    <a:lstStyle/>
                    <a:p>
                      <a:r>
                        <a:rPr lang="bg-BG" dirty="0" smtClean="0"/>
                        <a:t>Съществително</a:t>
                      </a:r>
                      <a:endParaRPr lang="bg-B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874885"/>
                  </a:ext>
                </a:extLst>
              </a:tr>
              <a:tr h="731097">
                <a:tc>
                  <a:txBody>
                    <a:bodyPr/>
                    <a:lstStyle/>
                    <a:p>
                      <a:r>
                        <a:rPr lang="bg-BG" dirty="0" smtClean="0"/>
                        <a:t>Прилагателно</a:t>
                      </a:r>
                      <a:endParaRPr lang="bg-B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46625"/>
                  </a:ext>
                </a:extLst>
              </a:tr>
              <a:tr h="731097">
                <a:tc>
                  <a:txBody>
                    <a:bodyPr/>
                    <a:lstStyle/>
                    <a:p>
                      <a:r>
                        <a:rPr lang="bg-BG" dirty="0" smtClean="0"/>
                        <a:t>Числителни бройни</a:t>
                      </a:r>
                      <a:endParaRPr lang="bg-B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942707"/>
                  </a:ext>
                </a:extLst>
              </a:tr>
              <a:tr h="731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Числителни редни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056114"/>
                  </a:ext>
                </a:extLst>
              </a:tr>
              <a:tr h="731097">
                <a:tc>
                  <a:txBody>
                    <a:bodyPr/>
                    <a:lstStyle/>
                    <a:p>
                      <a:r>
                        <a:rPr lang="bg-BG" dirty="0" smtClean="0"/>
                        <a:t>Местоимения - лични</a:t>
                      </a:r>
                      <a:endParaRPr lang="bg-B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526148"/>
                  </a:ext>
                </a:extLst>
              </a:tr>
              <a:tr h="731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Местоимения - притежателни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755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6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893426"/>
            <a:ext cx="10364452" cy="757130"/>
          </a:xfrm>
        </p:spPr>
        <p:txBody>
          <a:bodyPr>
            <a:spAutoFit/>
          </a:bodyPr>
          <a:lstStyle/>
          <a:p>
            <a:r>
              <a:rPr lang="bg-BG" sz="4800" dirty="0" smtClean="0">
                <a:solidFill>
                  <a:schemeClr val="tx2">
                    <a:lumMod val="50000"/>
                  </a:schemeClr>
                </a:solidFill>
                <a:latin typeface="Romashulka" panose="02000000000000000000" pitchFamily="2" charset="0"/>
              </a:rPr>
              <a:t>Благодаря за вниманието!</a:t>
            </a:r>
            <a:endParaRPr lang="bg-BG" sz="4800" dirty="0">
              <a:solidFill>
                <a:schemeClr val="tx2">
                  <a:lumMod val="50000"/>
                </a:schemeClr>
              </a:solidFill>
              <a:latin typeface="Romashulka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507" y="1005840"/>
            <a:ext cx="1950720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109</TotalTime>
  <Words>77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Tw Cen MT</vt:lpstr>
      <vt:lpstr>Romashulka</vt:lpstr>
      <vt:lpstr>Cambria</vt:lpstr>
      <vt:lpstr>Droplet</vt:lpstr>
      <vt:lpstr>Строеж и значение на думата  (обобщение)</vt:lpstr>
      <vt:lpstr>Речниково и граматично значение  на думата</vt:lpstr>
      <vt:lpstr>Речниково = Лексикално значение</vt:lpstr>
      <vt:lpstr>PowerPoint Presentation</vt:lpstr>
      <vt:lpstr>Граматично значение</vt:lpstr>
      <vt:lpstr>PowerPoint Presentation</vt:lpstr>
      <vt:lpstr>PowerPoint Presentation</vt:lpstr>
      <vt:lpstr>Благодаря за вниманието!</vt:lpstr>
    </vt:vector>
  </TitlesOfParts>
  <Company>Alja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Лексикално и граматично значение на думата</dc:title>
  <dc:creator>alja ivanova</dc:creator>
  <cp:lastModifiedBy>alja ivanova</cp:lastModifiedBy>
  <cp:revision>19</cp:revision>
  <dcterms:created xsi:type="dcterms:W3CDTF">2019-06-03T03:02:46Z</dcterms:created>
  <dcterms:modified xsi:type="dcterms:W3CDTF">2019-06-03T07:36:31Z</dcterms:modified>
</cp:coreProperties>
</file>