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69" r:id="rId3"/>
    <p:sldId id="259" r:id="rId4"/>
    <p:sldId id="267" r:id="rId5"/>
    <p:sldId id="258" r:id="rId6"/>
    <p:sldId id="257" r:id="rId7"/>
    <p:sldId id="261" r:id="rId8"/>
    <p:sldId id="260" r:id="rId9"/>
    <p:sldId id="263" r:id="rId10"/>
    <p:sldId id="262" r:id="rId11"/>
    <p:sldId id="264" r:id="rId12"/>
    <p:sldId id="265" r:id="rId13"/>
    <p:sldId id="266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8ABE3C1-DBE1-495D-B57B-2849774B866A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7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24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2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2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56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ltGray"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40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5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0578ACC-22D6-47C1-A373-4FD133E34F3C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2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0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3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71" y="6171426"/>
            <a:ext cx="339610" cy="4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64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/>
              <a:t>Ромите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 smtClean="0"/>
              <a:t>накратко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4972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1639" y="998231"/>
            <a:ext cx="6896534" cy="590931"/>
          </a:xfrm>
        </p:spPr>
        <p:txBody>
          <a:bodyPr>
            <a:spAutoFit/>
          </a:bodyPr>
          <a:lstStyle/>
          <a:p>
            <a:r>
              <a:rPr lang="bg-BG" dirty="0" smtClean="0"/>
              <a:t>Костюми</a:t>
            </a:r>
            <a:endParaRPr lang="bg-BG" dirty="0"/>
          </a:p>
        </p:txBody>
      </p:sp>
      <p:pic>
        <p:nvPicPr>
          <p:cNvPr id="5" name="Picture 4" descr="http://lib.rus.ec/i/99/189399/i_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86" y="1589162"/>
            <a:ext cx="3497296" cy="4843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10.proshkolu.ru/content/media/pic/std/4000000/3370000/3369923-f3c82a73240e89e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6"/>
          <a:stretch/>
        </p:blipFill>
        <p:spPr bwMode="auto">
          <a:xfrm>
            <a:off x="709684" y="2069933"/>
            <a:ext cx="3041530" cy="4090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7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Мемориал в память цыган, ставших жертвами геноцида в годы нацизм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0" b="6626"/>
          <a:stretch/>
        </p:blipFill>
        <p:spPr bwMode="auto">
          <a:xfrm>
            <a:off x="280244" y="3486267"/>
            <a:ext cx="4264460" cy="2320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1639" y="998231"/>
            <a:ext cx="6896534" cy="590931"/>
          </a:xfrm>
        </p:spPr>
        <p:txBody>
          <a:bodyPr>
            <a:spAutoFit/>
          </a:bodyPr>
          <a:lstStyle/>
          <a:p>
            <a:r>
              <a:rPr lang="bg-BG" dirty="0" smtClean="0"/>
              <a:t>Цигански геноцид</a:t>
            </a:r>
            <a:endParaRPr lang="bg-B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24" y="2218834"/>
            <a:ext cx="4244453" cy="2567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90614" y="4634300"/>
            <a:ext cx="2947917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err="1">
                <a:solidFill>
                  <a:schemeClr val="bg1"/>
                </a:solidFill>
              </a:rPr>
              <a:t>Депортиране</a:t>
            </a:r>
            <a:r>
              <a:rPr lang="ru-RU" sz="1400" dirty="0">
                <a:solidFill>
                  <a:schemeClr val="bg1"/>
                </a:solidFill>
              </a:rPr>
              <a:t> на </a:t>
            </a:r>
            <a:r>
              <a:rPr lang="ru-RU" sz="1400" dirty="0" err="1">
                <a:solidFill>
                  <a:schemeClr val="bg1"/>
                </a:solidFill>
              </a:rPr>
              <a:t>цигани</a:t>
            </a:r>
            <a:r>
              <a:rPr lang="ru-RU" sz="1400" dirty="0">
                <a:solidFill>
                  <a:schemeClr val="bg1"/>
                </a:solidFill>
              </a:rPr>
              <a:t> от </a:t>
            </a:r>
            <a:r>
              <a:rPr lang="ru-RU" sz="1400" dirty="0" err="1">
                <a:solidFill>
                  <a:schemeClr val="bg1"/>
                </a:solidFill>
              </a:rPr>
              <a:t>германския</a:t>
            </a:r>
            <a:r>
              <a:rPr lang="ru-RU" sz="1400" dirty="0">
                <a:solidFill>
                  <a:schemeClr val="bg1"/>
                </a:solidFill>
              </a:rPr>
              <a:t> град </a:t>
            </a:r>
            <a:r>
              <a:rPr lang="ru-RU" sz="1400" dirty="0" err="1">
                <a:solidFill>
                  <a:schemeClr val="bg1"/>
                </a:solidFill>
              </a:rPr>
              <a:t>Асперг</a:t>
            </a:r>
            <a:r>
              <a:rPr lang="ru-RU" sz="1400" dirty="0">
                <a:solidFill>
                  <a:schemeClr val="bg1"/>
                </a:solidFill>
              </a:rPr>
              <a:t> (1940)</a:t>
            </a:r>
            <a:endParaRPr lang="bg-BG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244" y="5915569"/>
            <a:ext cx="2947917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Мемориал на </a:t>
            </a:r>
            <a:r>
              <a:rPr lang="ru-RU" sz="1400" dirty="0" err="1" smtClean="0">
                <a:solidFill>
                  <a:schemeClr val="bg1"/>
                </a:solidFill>
              </a:rPr>
              <a:t>убитите</a:t>
            </a:r>
            <a:r>
              <a:rPr lang="ru-RU" sz="1400" dirty="0" smtClean="0">
                <a:solidFill>
                  <a:schemeClr val="bg1"/>
                </a:solidFill>
              </a:rPr>
              <a:t> 1 500 000 от </a:t>
            </a:r>
            <a:r>
              <a:rPr lang="ru-RU" sz="1400" dirty="0" err="1" smtClean="0">
                <a:solidFill>
                  <a:schemeClr val="bg1"/>
                </a:solidFill>
              </a:rPr>
              <a:t>Хитлер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роми</a:t>
            </a:r>
            <a:r>
              <a:rPr lang="ru-RU" sz="1400" dirty="0" smtClean="0">
                <a:solidFill>
                  <a:schemeClr val="bg1"/>
                </a:solidFill>
              </a:rPr>
              <a:t> (</a:t>
            </a:r>
            <a:r>
              <a:rPr lang="ru-RU" sz="1400" dirty="0" err="1" smtClean="0">
                <a:solidFill>
                  <a:schemeClr val="bg1"/>
                </a:solidFill>
              </a:rPr>
              <a:t>цигани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endParaRPr lang="bg-BG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2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1639" y="998231"/>
            <a:ext cx="6896534" cy="590931"/>
          </a:xfrm>
        </p:spPr>
        <p:txBody>
          <a:bodyPr>
            <a:spAutoFit/>
          </a:bodyPr>
          <a:lstStyle/>
          <a:p>
            <a:r>
              <a:rPr lang="bg-BG" dirty="0" smtClean="0"/>
              <a:t>Съвременните роми</a:t>
            </a:r>
            <a:endParaRPr lang="bg-BG" dirty="0"/>
          </a:p>
        </p:txBody>
      </p:sp>
      <p:pic>
        <p:nvPicPr>
          <p:cNvPr id="5122" name="Picture 2" descr="https://cdn.fishki.net/upload/post/2016/11/17/2139013/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619" y="2280887"/>
            <a:ext cx="4426743" cy="3042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¡Ð²ÑÑÐ·Ð°Ð½Ð¾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7" y="3923740"/>
            <a:ext cx="3970094" cy="2531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32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1639" y="998231"/>
            <a:ext cx="6896534" cy="590931"/>
          </a:xfrm>
        </p:spPr>
        <p:txBody>
          <a:bodyPr>
            <a:spAutoFit/>
          </a:bodyPr>
          <a:lstStyle/>
          <a:p>
            <a:r>
              <a:rPr lang="bg-BG" dirty="0" smtClean="0"/>
              <a:t>Съвременните роми</a:t>
            </a:r>
            <a:endParaRPr lang="bg-BG" dirty="0"/>
          </a:p>
        </p:txBody>
      </p:sp>
      <p:pic>
        <p:nvPicPr>
          <p:cNvPr id="7170" name="Picture 2" descr="https://media.trud.bg/2018/04/fest-360x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180" y="3613221"/>
            <a:ext cx="3429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radiovelikotarnovo.com/radiovelikotarnovo.com/wp-content/uploads/2018/04/%D1%80%D0%BE%D0%BC%D1%81%D0%BA%D0%B8-%D1%84%D0%B5%D1%81%D1%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24" y="2317711"/>
            <a:ext cx="3552782" cy="2368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bulnews.bg/media/cache/article/uploads/9f70a229b5b9dda08470cbcd9905ff9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0" y="4206638"/>
            <a:ext cx="3539949" cy="1991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777923" y="6340959"/>
            <a:ext cx="7574507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Детски </a:t>
            </a:r>
            <a:r>
              <a:rPr lang="ru-RU" sz="2000" dirty="0" err="1"/>
              <a:t>ромски</a:t>
            </a:r>
            <a:r>
              <a:rPr lang="ru-RU" sz="2000" dirty="0"/>
              <a:t> </a:t>
            </a:r>
            <a:r>
              <a:rPr lang="ru-RU" sz="2000" dirty="0" err="1"/>
              <a:t>фестивал</a:t>
            </a:r>
            <a:r>
              <a:rPr lang="ru-RU" sz="2000" dirty="0"/>
              <a:t> </a:t>
            </a:r>
            <a:r>
              <a:rPr lang="ru-RU" sz="2000" dirty="0" smtClean="0"/>
              <a:t>„Отворено </a:t>
            </a:r>
            <a:r>
              <a:rPr lang="ru-RU" sz="2000" dirty="0" err="1" smtClean="0"/>
              <a:t>сърце</a:t>
            </a:r>
            <a:r>
              <a:rPr lang="ru-RU" sz="2000" dirty="0" smtClean="0"/>
              <a:t>“, Велико </a:t>
            </a:r>
            <a:r>
              <a:rPr lang="ru-RU" sz="2000" dirty="0" err="1" smtClean="0"/>
              <a:t>Търново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33068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31638" y="5048856"/>
            <a:ext cx="6169413" cy="424732"/>
          </a:xfrm>
        </p:spPr>
        <p:txBody>
          <a:bodyPr wrap="square">
            <a:spAutoFit/>
          </a:bodyPr>
          <a:lstStyle/>
          <a:p>
            <a:r>
              <a:rPr lang="bg-BG" sz="2400" dirty="0" smtClean="0"/>
              <a:t>Благодаря за вниманието!</a:t>
            </a:r>
            <a:endParaRPr lang="bg-BG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6126002"/>
            <a:ext cx="2140330" cy="3693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bg-BG" dirty="0" smtClean="0">
                <a:solidFill>
                  <a:schemeClr val="accent1">
                    <a:lumMod val="75000"/>
                  </a:schemeClr>
                </a:solidFill>
              </a:rPr>
              <a:t>Ангелина Иванова</a:t>
            </a:r>
            <a:endParaRPr lang="bg-B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1639" y="998231"/>
            <a:ext cx="6896534" cy="590931"/>
          </a:xfrm>
        </p:spPr>
        <p:txBody>
          <a:bodyPr>
            <a:spAutoFit/>
          </a:bodyPr>
          <a:lstStyle/>
          <a:p>
            <a:r>
              <a:rPr lang="bg-BG" dirty="0" smtClean="0"/>
              <a:t>Произход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13" y="2150990"/>
            <a:ext cx="7543800" cy="4439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 Placeholder 5"/>
          <p:cNvSpPr>
            <a:spLocks noGrp="1"/>
          </p:cNvSpPr>
          <p:nvPr>
            <p:ph type="body" sz="half" idx="2"/>
          </p:nvPr>
        </p:nvSpPr>
        <p:spPr>
          <a:xfrm>
            <a:off x="4942452" y="2397458"/>
            <a:ext cx="3137847" cy="590931"/>
          </a:xfr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Движение на </a:t>
            </a:r>
            <a:r>
              <a:rPr lang="ru-RU" sz="1800" dirty="0" err="1" smtClean="0">
                <a:solidFill>
                  <a:schemeClr val="bg1"/>
                </a:solidFill>
              </a:rPr>
              <a:t>ромски</a:t>
            </a:r>
            <a:r>
              <a:rPr lang="ru-RU" sz="1800" dirty="0" smtClean="0">
                <a:solidFill>
                  <a:schemeClr val="bg1"/>
                </a:solidFill>
              </a:rPr>
              <a:t> (</a:t>
            </a:r>
            <a:r>
              <a:rPr lang="ru-RU" sz="1800" dirty="0" err="1" smtClean="0">
                <a:solidFill>
                  <a:schemeClr val="bg1"/>
                </a:solidFill>
              </a:rPr>
              <a:t>цигански</a:t>
            </a:r>
            <a:r>
              <a:rPr lang="ru-RU" sz="1800" dirty="0" smtClean="0">
                <a:solidFill>
                  <a:schemeClr val="bg1"/>
                </a:solidFill>
              </a:rPr>
              <a:t>) </a:t>
            </a:r>
            <a:r>
              <a:rPr lang="ru-RU" sz="1800" dirty="0" err="1" smtClean="0">
                <a:solidFill>
                  <a:schemeClr val="bg1"/>
                </a:solidFill>
              </a:rPr>
              <a:t>групи</a:t>
            </a:r>
            <a:r>
              <a:rPr lang="ru-RU" sz="1800" dirty="0" smtClean="0">
                <a:solidFill>
                  <a:schemeClr val="bg1"/>
                </a:solidFill>
              </a:rPr>
              <a:t> от Индия</a:t>
            </a:r>
            <a:endParaRPr lang="bg-BG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1639" y="998231"/>
            <a:ext cx="6896534" cy="590931"/>
          </a:xfrm>
        </p:spPr>
        <p:txBody>
          <a:bodyPr>
            <a:spAutoFit/>
          </a:bodyPr>
          <a:lstStyle/>
          <a:p>
            <a:r>
              <a:rPr lang="bg-BG" dirty="0" smtClean="0"/>
              <a:t>Произход</a:t>
            </a:r>
            <a:endParaRPr lang="bg-B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263777" y="2385630"/>
            <a:ext cx="3137847" cy="341632"/>
          </a:xfr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В Европа – </a:t>
            </a:r>
            <a:r>
              <a:rPr lang="ru-RU" sz="1800" dirty="0" err="1" smtClean="0">
                <a:solidFill>
                  <a:schemeClr val="bg1"/>
                </a:solidFill>
              </a:rPr>
              <a:t>през</a:t>
            </a:r>
            <a:r>
              <a:rPr lang="ru-RU" sz="1800" dirty="0" smtClean="0">
                <a:solidFill>
                  <a:schemeClr val="bg1"/>
                </a:solidFill>
              </a:rPr>
              <a:t> 16 век</a:t>
            </a:r>
            <a:endParaRPr lang="bg-BG" sz="1800" dirty="0">
              <a:solidFill>
                <a:schemeClr val="bg1"/>
              </a:solidFill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4341637" y="2834973"/>
            <a:ext cx="4119973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bg-BG" dirty="0" smtClean="0"/>
              <a:t>От Индия</a:t>
            </a:r>
            <a:endParaRPr lang="bg-BG" dirty="0"/>
          </a:p>
        </p:txBody>
      </p:sp>
      <p:pic>
        <p:nvPicPr>
          <p:cNvPr id="8" name="Picture 9" descr="8710870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17" y="2836187"/>
            <a:ext cx="2917676" cy="374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tunnel.ru/userfiles/ck/images/2513/skripk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643" y="3753134"/>
            <a:ext cx="4153497" cy="292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06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1639" y="998231"/>
            <a:ext cx="6896534" cy="590931"/>
          </a:xfrm>
        </p:spPr>
        <p:txBody>
          <a:bodyPr>
            <a:spAutoFit/>
          </a:bodyPr>
          <a:lstStyle/>
          <a:p>
            <a:r>
              <a:rPr lang="bg-BG" dirty="0" smtClean="0"/>
              <a:t>Език</a:t>
            </a:r>
            <a:endParaRPr lang="bg-B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859249" y="1741885"/>
            <a:ext cx="3137847" cy="1089529"/>
          </a:xfr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800" dirty="0" err="1" smtClean="0">
                <a:solidFill>
                  <a:schemeClr val="bg1"/>
                </a:solidFill>
              </a:rPr>
              <a:t>Българският</a:t>
            </a:r>
            <a:r>
              <a:rPr lang="ru-RU" sz="1800" dirty="0" smtClean="0">
                <a:solidFill>
                  <a:schemeClr val="bg1"/>
                </a:solidFill>
              </a:rPr>
              <a:t> е </a:t>
            </a:r>
            <a:r>
              <a:rPr lang="ru-RU" sz="1800" dirty="0" err="1" smtClean="0">
                <a:solidFill>
                  <a:schemeClr val="bg1"/>
                </a:solidFill>
              </a:rPr>
              <a:t>по-близък</a:t>
            </a:r>
            <a:r>
              <a:rPr lang="ru-RU" sz="1800" dirty="0" smtClean="0">
                <a:solidFill>
                  <a:schemeClr val="bg1"/>
                </a:solidFill>
              </a:rPr>
              <a:t> до </a:t>
            </a:r>
            <a:r>
              <a:rPr lang="ru-RU" sz="1800" dirty="0" err="1" smtClean="0">
                <a:solidFill>
                  <a:schemeClr val="bg1"/>
                </a:solidFill>
              </a:rPr>
              <a:t>ромския</a:t>
            </a:r>
            <a:r>
              <a:rPr lang="ru-RU" sz="1800" dirty="0" smtClean="0">
                <a:solidFill>
                  <a:schemeClr val="bg1"/>
                </a:solidFill>
              </a:rPr>
              <a:t>, </a:t>
            </a:r>
            <a:r>
              <a:rPr lang="ru-RU" sz="1800" dirty="0" err="1" smtClean="0">
                <a:solidFill>
                  <a:schemeClr val="bg1"/>
                </a:solidFill>
              </a:rPr>
              <a:t>отколкото</a:t>
            </a:r>
            <a:r>
              <a:rPr lang="ru-RU" sz="1800" dirty="0" smtClean="0">
                <a:solidFill>
                  <a:schemeClr val="bg1"/>
                </a:solidFill>
              </a:rPr>
              <a:t> до </a:t>
            </a:r>
            <a:r>
              <a:rPr lang="ru-RU" sz="1800" dirty="0" err="1" smtClean="0">
                <a:solidFill>
                  <a:schemeClr val="bg1"/>
                </a:solidFill>
              </a:rPr>
              <a:t>гръцкия</a:t>
            </a:r>
            <a:r>
              <a:rPr lang="ru-RU" sz="1800" dirty="0" smtClean="0">
                <a:solidFill>
                  <a:schemeClr val="bg1"/>
                </a:solidFill>
              </a:rPr>
              <a:t>, </a:t>
            </a:r>
            <a:r>
              <a:rPr lang="ru-RU" sz="1800" dirty="0" err="1" smtClean="0">
                <a:solidFill>
                  <a:schemeClr val="bg1"/>
                </a:solidFill>
              </a:rPr>
              <a:t>турския</a:t>
            </a:r>
            <a:r>
              <a:rPr lang="ru-RU" sz="1800" dirty="0" smtClean="0">
                <a:solidFill>
                  <a:schemeClr val="bg1"/>
                </a:solidFill>
              </a:rPr>
              <a:t>, </a:t>
            </a:r>
            <a:r>
              <a:rPr lang="ru-RU" sz="1800" dirty="0" err="1" smtClean="0">
                <a:solidFill>
                  <a:schemeClr val="bg1"/>
                </a:solidFill>
              </a:rPr>
              <a:t>арабския</a:t>
            </a:r>
            <a:endParaRPr lang="bg-BG" sz="1800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://vestnikglas.net/ufiles/gallery/bg/n/20190116095446/44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1" b="67141"/>
          <a:stretch/>
        </p:blipFill>
        <p:spPr bwMode="auto">
          <a:xfrm>
            <a:off x="5913338" y="4879260"/>
            <a:ext cx="3029670" cy="167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nationallibrary.bg/wp/wp-content/uploads/2018/11/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 t="6482" r="47440" b="4250"/>
          <a:stretch/>
        </p:blipFill>
        <p:spPr bwMode="auto">
          <a:xfrm>
            <a:off x="735950" y="2160641"/>
            <a:ext cx="1849781" cy="27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Ð ÐµÐ·ÑÐ»ÑÐ°Ñ Ñ Ð¸Ð·Ð¾Ð±ÑÐ°Ð¶ÐµÐ½Ð¸Ðµ Ð·Ð° ÑÐ¿Ð¸ÑÐ°Ð½Ð¸Ðµ Ð½Ð° ÑÐ¾Ð¼ÑÐºÐ¸ ÐµÐ·Ð¸Ð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45" y="2923581"/>
            <a:ext cx="26860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4449170" y="5827595"/>
            <a:ext cx="1318593" cy="471502"/>
          </a:xfrm>
          <a:prstGeom prst="straightConnector1">
            <a:avLst/>
          </a:prstGeom>
          <a:ln w="63500"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150681" y="6299097"/>
            <a:ext cx="1168910" cy="369332"/>
          </a:xfrm>
          <a:prstGeom prst="rect">
            <a:avLst/>
          </a:prstGeom>
          <a:ln w="63500"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вестници</a:t>
            </a:r>
            <a:endParaRPr lang="bg-BG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775573" y="4680443"/>
            <a:ext cx="893928" cy="1053151"/>
          </a:xfrm>
          <a:prstGeom prst="straightConnector1">
            <a:avLst/>
          </a:prstGeom>
          <a:ln w="63500"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17240" y="5628293"/>
            <a:ext cx="2180405" cy="369332"/>
          </a:xfrm>
          <a:prstGeom prst="rect">
            <a:avLst/>
          </a:prstGeom>
          <a:ln w="63500"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Електронни медии</a:t>
            </a:r>
            <a:endParaRPr lang="bg-BG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05783" y="4619032"/>
            <a:ext cx="373848" cy="1554667"/>
          </a:xfrm>
          <a:prstGeom prst="straightConnector1">
            <a:avLst/>
          </a:prstGeom>
          <a:ln w="63500"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8132" y="6174437"/>
            <a:ext cx="915635" cy="369332"/>
          </a:xfrm>
          <a:prstGeom prst="rect">
            <a:avLst/>
          </a:prstGeom>
          <a:ln w="63500"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Буквар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8370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bg-BG" dirty="0" smtClean="0"/>
              <a:t>Празник – 8 април</a:t>
            </a:r>
            <a:endParaRPr lang="bg-B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69877" y="2637123"/>
            <a:ext cx="3137847" cy="1089529"/>
          </a:xfr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800" dirty="0" smtClean="0">
                <a:solidFill>
                  <a:schemeClr val="bg1"/>
                </a:solidFill>
              </a:rPr>
              <a:t>От </a:t>
            </a:r>
            <a:r>
              <a:rPr lang="ru-RU" sz="1800" dirty="0">
                <a:solidFill>
                  <a:schemeClr val="bg1"/>
                </a:solidFill>
              </a:rPr>
              <a:t>1992 г</a:t>
            </a:r>
            <a:r>
              <a:rPr lang="ru-RU" sz="1800" dirty="0" smtClean="0">
                <a:solidFill>
                  <a:schemeClr val="bg1"/>
                </a:solidFill>
              </a:rPr>
              <a:t>. - предложен </a:t>
            </a:r>
            <a:r>
              <a:rPr lang="ru-RU" sz="1800" dirty="0">
                <a:solidFill>
                  <a:schemeClr val="bg1"/>
                </a:solidFill>
              </a:rPr>
              <a:t>от </a:t>
            </a:r>
            <a:r>
              <a:rPr lang="ru-RU" sz="1800" dirty="0" err="1">
                <a:solidFill>
                  <a:schemeClr val="bg1"/>
                </a:solidFill>
              </a:rPr>
              <a:t>международната</a:t>
            </a:r>
            <a:r>
              <a:rPr lang="ru-RU" sz="1800" dirty="0">
                <a:solidFill>
                  <a:schemeClr val="bg1"/>
                </a:solidFill>
              </a:rPr>
              <a:t> организация „Романо </a:t>
            </a:r>
            <a:r>
              <a:rPr lang="ru-RU" sz="1800" dirty="0" err="1">
                <a:solidFill>
                  <a:schemeClr val="bg1"/>
                </a:solidFill>
              </a:rPr>
              <a:t>юнион</a:t>
            </a:r>
            <a:r>
              <a:rPr lang="ru-RU" sz="1800" dirty="0">
                <a:solidFill>
                  <a:schemeClr val="bg1"/>
                </a:solidFill>
              </a:rPr>
              <a:t>“</a:t>
            </a:r>
            <a:endParaRPr lang="bg-BG" sz="1800" dirty="0">
              <a:solidFill>
                <a:schemeClr val="bg1"/>
              </a:solidFill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4341638" y="2637123"/>
            <a:ext cx="4119973" cy="10895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bg-BG" dirty="0"/>
              <a:t>Международен ден на ромите</a:t>
            </a:r>
          </a:p>
        </p:txBody>
      </p:sp>
      <p:sp>
        <p:nvSpPr>
          <p:cNvPr id="11" name="Text Placeholder 5"/>
          <p:cNvSpPr txBox="1">
            <a:spLocks/>
          </p:cNvSpPr>
          <p:nvPr/>
        </p:nvSpPr>
        <p:spPr>
          <a:xfrm>
            <a:off x="3585259" y="4529608"/>
            <a:ext cx="3137847" cy="13460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bg1"/>
                </a:solidFill>
              </a:rPr>
              <a:t>8 </a:t>
            </a:r>
            <a:r>
              <a:rPr lang="ru-RU" sz="1800" dirty="0" err="1" smtClean="0">
                <a:solidFill>
                  <a:schemeClr val="bg1"/>
                </a:solidFill>
              </a:rPr>
              <a:t>април</a:t>
            </a:r>
            <a:r>
              <a:rPr lang="ru-RU" sz="1800" dirty="0" smtClean="0">
                <a:solidFill>
                  <a:schemeClr val="bg1"/>
                </a:solidFill>
              </a:rPr>
              <a:t> 1971,  Лондон: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err="1" smtClean="0">
                <a:solidFill>
                  <a:schemeClr val="bg1"/>
                </a:solidFill>
              </a:rPr>
              <a:t>Първи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световен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цигански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конгрес</a:t>
            </a:r>
            <a:endParaRPr lang="ru-RU" sz="1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err="1" smtClean="0">
                <a:solidFill>
                  <a:schemeClr val="bg1"/>
                </a:solidFill>
              </a:rPr>
              <a:t>Делегати</a:t>
            </a:r>
            <a:r>
              <a:rPr lang="ru-RU" sz="1800" dirty="0" smtClean="0">
                <a:solidFill>
                  <a:schemeClr val="bg1"/>
                </a:solidFill>
              </a:rPr>
              <a:t> от 30 </a:t>
            </a:r>
            <a:r>
              <a:rPr lang="ru-RU" sz="1800" dirty="0" err="1" smtClean="0">
                <a:solidFill>
                  <a:schemeClr val="bg1"/>
                </a:solidFill>
              </a:rPr>
              <a:t>страни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86854" y="4889036"/>
            <a:ext cx="6578221" cy="588535"/>
          </a:xfrm>
        </p:spPr>
        <p:txBody>
          <a:bodyPr/>
          <a:lstStyle/>
          <a:p>
            <a:r>
              <a:rPr lang="bg-BG" dirty="0" smtClean="0"/>
              <a:t>Флаг</a:t>
            </a:r>
            <a:endParaRPr lang="bg-B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83" y="685872"/>
            <a:ext cx="5384042" cy="3587118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half" idx="2"/>
          </p:nvPr>
        </p:nvSpPr>
        <p:spPr>
          <a:xfrm>
            <a:off x="5734021" y="3764054"/>
            <a:ext cx="3137847" cy="341632"/>
          </a:xfr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Символика</a:t>
            </a:r>
            <a:endParaRPr lang="bg-BG" sz="1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68" y="294280"/>
            <a:ext cx="1447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3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Химн</a:t>
            </a:r>
            <a:endParaRPr lang="bg-B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39189" y="1582184"/>
            <a:ext cx="2796240" cy="31393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Приет на 8 април 1871</a:t>
            </a:r>
            <a:endParaRPr lang="bg-BG" dirty="0">
              <a:solidFill>
                <a:schemeClr val="bg1"/>
              </a:solidFill>
            </a:endParaRP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5565456" y="2396808"/>
            <a:ext cx="2796240" cy="13285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dirty="0" smtClean="0">
                <a:solidFill>
                  <a:schemeClr val="bg1"/>
                </a:solidFill>
              </a:rPr>
              <a:t>„Вървя, вървя“ </a:t>
            </a:r>
            <a:br>
              <a:rPr lang="bg-BG" dirty="0" smtClean="0">
                <a:solidFill>
                  <a:schemeClr val="bg1"/>
                </a:solidFill>
              </a:rPr>
            </a:br>
            <a:r>
              <a:rPr lang="bg-BG" dirty="0" smtClean="0">
                <a:solidFill>
                  <a:schemeClr val="bg1"/>
                </a:solidFill>
              </a:rPr>
              <a:t>(</a:t>
            </a:r>
            <a:r>
              <a:rPr lang="bg-BG" dirty="0" err="1" smtClean="0">
                <a:solidFill>
                  <a:schemeClr val="bg1"/>
                </a:solidFill>
              </a:rPr>
              <a:t>Джелем</a:t>
            </a:r>
            <a:r>
              <a:rPr lang="bg-BG" dirty="0" smtClean="0">
                <a:solidFill>
                  <a:schemeClr val="bg1"/>
                </a:solidFill>
              </a:rPr>
              <a:t>, </a:t>
            </a:r>
            <a:r>
              <a:rPr lang="bg-BG" dirty="0" err="1" smtClean="0">
                <a:solidFill>
                  <a:schemeClr val="bg1"/>
                </a:solidFill>
              </a:rPr>
              <a:t>джелем</a:t>
            </a:r>
            <a:r>
              <a:rPr lang="bg-BG" dirty="0" smtClean="0">
                <a:solidFill>
                  <a:schemeClr val="bg1"/>
                </a:solidFill>
              </a:rPr>
              <a:t>)</a:t>
            </a:r>
          </a:p>
          <a:p>
            <a:r>
              <a:rPr lang="bg-BG" dirty="0" smtClean="0">
                <a:solidFill>
                  <a:schemeClr val="bg1"/>
                </a:solidFill>
              </a:rPr>
              <a:t>От филма „Срещал съм и щастливи цигани“ - сръбски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3" name="y2mate.com - barcelona_gipsy_klezmer_orchestra_djelem_djelem_LCUv9W0ViRc_144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370" y="3266720"/>
            <a:ext cx="3693536" cy="2077614"/>
          </a:xfrm>
          <a:prstGeom prst="rect">
            <a:avLst/>
          </a:prstGeom>
        </p:spPr>
      </p:pic>
      <p:sp>
        <p:nvSpPr>
          <p:cNvPr id="8" name="Text Placeholder 5"/>
          <p:cNvSpPr txBox="1">
            <a:spLocks/>
          </p:cNvSpPr>
          <p:nvPr/>
        </p:nvSpPr>
        <p:spPr>
          <a:xfrm>
            <a:off x="4846741" y="5012448"/>
            <a:ext cx="3924387" cy="6637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dirty="0" smtClean="0">
                <a:solidFill>
                  <a:schemeClr val="bg1"/>
                </a:solidFill>
              </a:rPr>
              <a:t>Изпълнение на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Barcelona </a:t>
            </a:r>
            <a:r>
              <a:rPr lang="en-GB" dirty="0">
                <a:solidFill>
                  <a:schemeClr val="bg1"/>
                </a:solidFill>
              </a:rPr>
              <a:t>Gipsy Klezmer </a:t>
            </a:r>
            <a:r>
              <a:rPr lang="en-GB" dirty="0" smtClean="0">
                <a:solidFill>
                  <a:schemeClr val="bg1"/>
                </a:solidFill>
              </a:rPr>
              <a:t>Orchestra</a:t>
            </a:r>
            <a:endParaRPr lang="bg-BG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979906" y="4305527"/>
            <a:ext cx="2475485" cy="64497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9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1639" y="998231"/>
            <a:ext cx="6896534" cy="590931"/>
          </a:xfrm>
        </p:spPr>
        <p:txBody>
          <a:bodyPr>
            <a:spAutoFit/>
          </a:bodyPr>
          <a:lstStyle/>
          <a:p>
            <a:r>
              <a:rPr lang="bg-BG" dirty="0" smtClean="0"/>
              <a:t>Изкуство</a:t>
            </a:r>
            <a:endParaRPr lang="bg-BG" dirty="0"/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351693" y="2610501"/>
            <a:ext cx="3368281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 smtClean="0">
                <a:solidFill>
                  <a:schemeClr val="bg1"/>
                </a:solidFill>
              </a:rPr>
              <a:t>Танци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11" name="Picture 6" descr="http://s60.radikal.ru/i167/0912/10/a9e6715dbd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332" y="2337547"/>
            <a:ext cx="2539681" cy="331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01.chitalnya.ru/upload2/774/4394433228299021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8"/>
          <a:stretch/>
        </p:blipFill>
        <p:spPr bwMode="auto">
          <a:xfrm>
            <a:off x="2602291" y="3365205"/>
            <a:ext cx="2755230" cy="32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1639" y="998231"/>
            <a:ext cx="6896534" cy="590931"/>
          </a:xfrm>
        </p:spPr>
        <p:txBody>
          <a:bodyPr>
            <a:spAutoFit/>
          </a:bodyPr>
          <a:lstStyle/>
          <a:p>
            <a:r>
              <a:rPr lang="bg-BG" dirty="0" smtClean="0"/>
              <a:t>Изкуство</a:t>
            </a:r>
            <a:endParaRPr lang="bg-BG" dirty="0"/>
          </a:p>
        </p:txBody>
      </p:sp>
      <p:pic>
        <p:nvPicPr>
          <p:cNvPr id="1026" name="Picture 2" descr="Ð ÐµÐ·ÑÐ»ÑÐ°Ñ Ñ Ð¸Ð·Ð¾Ð±ÑÐ°Ð¶ÐµÐ½Ð¸Ðµ Ð·Ð° ÑÐ»Ð°Ð¼ÐµÐ½ÐºÐ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09"/>
          <a:stretch/>
        </p:blipFill>
        <p:spPr bwMode="auto">
          <a:xfrm>
            <a:off x="3881413" y="2554075"/>
            <a:ext cx="4989632" cy="3943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6"/>
          <p:cNvSpPr txBox="1">
            <a:spLocks/>
          </p:cNvSpPr>
          <p:nvPr/>
        </p:nvSpPr>
        <p:spPr>
          <a:xfrm>
            <a:off x="531639" y="2314009"/>
            <a:ext cx="3783579" cy="4801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800" dirty="0" smtClean="0">
                <a:solidFill>
                  <a:schemeClr val="bg1"/>
                </a:solidFill>
              </a:rPr>
              <a:t>Испанско </a:t>
            </a:r>
            <a:r>
              <a:rPr lang="bg-BG" sz="2800" dirty="0" err="1" smtClean="0">
                <a:solidFill>
                  <a:schemeClr val="bg1"/>
                </a:solidFill>
              </a:rPr>
              <a:t>фламенко</a:t>
            </a:r>
            <a:endParaRPr lang="bg-BG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129</TotalTime>
  <Words>142</Words>
  <Application>Microsoft Office PowerPoint</Application>
  <PresentationFormat>On-screen Show (4:3)</PresentationFormat>
  <Paragraphs>39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Trebuchet MS</vt:lpstr>
      <vt:lpstr>Berlin</vt:lpstr>
      <vt:lpstr>Ромите</vt:lpstr>
      <vt:lpstr>Произход</vt:lpstr>
      <vt:lpstr>Произход</vt:lpstr>
      <vt:lpstr>Език</vt:lpstr>
      <vt:lpstr>Празник – 8 април</vt:lpstr>
      <vt:lpstr>Флаг</vt:lpstr>
      <vt:lpstr>Химн</vt:lpstr>
      <vt:lpstr>Изкуство</vt:lpstr>
      <vt:lpstr>Изкуство</vt:lpstr>
      <vt:lpstr>Костюми</vt:lpstr>
      <vt:lpstr>Цигански геноцид</vt:lpstr>
      <vt:lpstr>Съвременните роми</vt:lpstr>
      <vt:lpstr>Съвременните роми</vt:lpstr>
      <vt:lpstr>PowerPoint Presentation</vt:lpstr>
    </vt:vector>
  </TitlesOfParts>
  <Company>Alja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Ромите</dc:title>
  <dc:creator>alja ivanova</dc:creator>
  <cp:lastModifiedBy>alja ivanova</cp:lastModifiedBy>
  <cp:revision>20</cp:revision>
  <dcterms:created xsi:type="dcterms:W3CDTF">2019-03-28T04:15:05Z</dcterms:created>
  <dcterms:modified xsi:type="dcterms:W3CDTF">2019-06-06T16:48:13Z</dcterms:modified>
</cp:coreProperties>
</file>